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handoutMasterIdLst>
    <p:handoutMasterId r:id="rId25"/>
  </p:handoutMasterIdLst>
  <p:sldIdLst>
    <p:sldId id="317" r:id="rId2"/>
    <p:sldId id="308" r:id="rId3"/>
    <p:sldId id="370" r:id="rId4"/>
    <p:sldId id="339" r:id="rId5"/>
    <p:sldId id="354" r:id="rId6"/>
    <p:sldId id="360" r:id="rId7"/>
    <p:sldId id="361" r:id="rId8"/>
    <p:sldId id="349" r:id="rId9"/>
    <p:sldId id="364" r:id="rId10"/>
    <p:sldId id="363" r:id="rId11"/>
    <p:sldId id="367" r:id="rId12"/>
    <p:sldId id="350" r:id="rId13"/>
    <p:sldId id="366" r:id="rId14"/>
    <p:sldId id="369" r:id="rId15"/>
    <p:sldId id="373" r:id="rId16"/>
    <p:sldId id="353" r:id="rId17"/>
    <p:sldId id="284" r:id="rId18"/>
    <p:sldId id="375" r:id="rId19"/>
    <p:sldId id="377" r:id="rId20"/>
    <p:sldId id="379" r:id="rId21"/>
    <p:sldId id="381" r:id="rId22"/>
    <p:sldId id="383" r:id="rId23"/>
  </p:sldIdLst>
  <p:sldSz cx="9144000" cy="5143500" type="screen16x9"/>
  <p:notesSz cx="6761163" cy="9942513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  <a:srgbClr val="948A54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00" autoAdjust="0"/>
  </p:normalViewPr>
  <p:slideViewPr>
    <p:cSldViewPr snapToGrid="0">
      <p:cViewPr varScale="1">
        <p:scale>
          <a:sx n="156" d="100"/>
          <a:sy n="156" d="100"/>
        </p:scale>
        <p:origin x="-1194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BDBD5-C358-44B7-9C83-18FF11E108D8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2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4812-35C8-49C5-9781-AFB5EB3B1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395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E025F-FCF4-4348-8CFC-DDF6049B2EB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20D02-972B-4664-8345-4A3EFEBD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64699-472B-443D-9FF7-CF93A7B1BB6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88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5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5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0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8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9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4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0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75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0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355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Аттестация как важнейшее направление кадровой политики в условиях модернизации образования</a:t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02" y="42722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9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625845"/>
              </p:ext>
            </p:extLst>
          </p:nvPr>
        </p:nvGraphicFramePr>
        <p:xfrm>
          <a:off x="781396" y="531206"/>
          <a:ext cx="7689274" cy="430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2735">
                  <a:extLst>
                    <a:ext uri="{9D8B030D-6E8A-4147-A177-3AD203B41FA5}">
                      <a16:colId xmlns="" xmlns:a16="http://schemas.microsoft.com/office/drawing/2014/main" val="3733386869"/>
                    </a:ext>
                  </a:extLst>
                </a:gridCol>
                <a:gridCol w="4296539">
                  <a:extLst>
                    <a:ext uri="{9D8B030D-6E8A-4147-A177-3AD203B41FA5}">
                      <a16:colId xmlns=""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9220" algn="just" fontAlgn="t"/>
                      <a:r>
                        <a:rPr lang="ru-RU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П.28. В заявлении о проведении  </a:t>
                      </a:r>
                      <a:endParaRPr lang="ru-RU" sz="7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marL="106680" marR="184150" indent="8890" algn="just" fontAlgn="t"/>
                      <a:r>
                        <a:rPr lang="ru-RU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аттестации педагогические работники  указывают квалификационные категории  и должности, по которым они желают  пройти аттестацию.</a:t>
                      </a:r>
                      <a:endParaRPr lang="ru-RU" sz="7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1071" marR="41071" marT="41071" marB="41071"/>
                </a:tc>
                <a:tc>
                  <a:txBody>
                    <a:bodyPr/>
                    <a:lstStyle/>
                    <a:p>
                      <a:pPr marL="115570" marR="368300" indent="-5080" algn="just" fontAlgn="t"/>
                      <a:r>
                        <a:rPr lang="ru-RU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П.28. В заявлении в аттестационную  комиссию педагогические работники  </a:t>
                      </a:r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сообщают сведения об уровне  </a:t>
                      </a:r>
                      <a:endParaRPr lang="ru-RU" sz="700" b="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116840" algn="just" fontAlgn="t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образования (квалификации),  </a:t>
                      </a:r>
                      <a:endParaRPr lang="ru-RU" sz="700" b="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105410" marR="855980" indent="6350" algn="just" fontAlgn="t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результатах профессиональной  деятельности в организациях, об  имеющихся квалификационных  категориях, должность</a:t>
                      </a:r>
                      <a:r>
                        <a:rPr lang="ru-RU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, по которой  желают пройти аттестацию.</a:t>
                      </a:r>
                      <a:endParaRPr lang="ru-RU" sz="700" b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1071" marR="41071" marT="41071" marB="41071"/>
                </a:tc>
                <a:extLst>
                  <a:ext uri="{0D108BD9-81ED-4DB2-BD59-A6C34878D82A}">
                    <a16:rowId xmlns=""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733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152641"/>
              </p:ext>
            </p:extLst>
          </p:nvPr>
        </p:nvGraphicFramePr>
        <p:xfrm>
          <a:off x="781396" y="531206"/>
          <a:ext cx="7689274" cy="4168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0457">
                  <a:extLst>
                    <a:ext uri="{9D8B030D-6E8A-4147-A177-3AD203B41FA5}">
                      <a16:colId xmlns="" xmlns:a16="http://schemas.microsoft.com/office/drawing/2014/main" val="3733386869"/>
                    </a:ext>
                  </a:extLst>
                </a:gridCol>
                <a:gridCol w="4198817">
                  <a:extLst>
                    <a:ext uri="{9D8B030D-6E8A-4147-A177-3AD203B41FA5}">
                      <a16:colId xmlns=""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7.04.2014  №276 </a:t>
                      </a:r>
                      <a:endParaRPr kumimoji="0" lang="ru-RU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24.03.2023 № 196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7950" marR="143510" indent="1270" algn="just" fontAlgn="t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П.30. </a:t>
                      </a:r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Заявления о проведении аттестации  подаются в целях установления высшей  квалификационной категории по должности, по  которой будет аттестация проводиться впервые ,  подаются педагогическими работниками не ранее  чем через два года после установления первой  квалификационной категории</a:t>
                      </a:r>
                      <a:endParaRPr lang="ru-RU" sz="8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4865" marR="44865" marT="44865" marB="44865"/>
                </a:tc>
                <a:tc>
                  <a:txBody>
                    <a:bodyPr/>
                    <a:lstStyle/>
                    <a:p>
                      <a:pPr marL="110490" marR="77470" indent="0" algn="just" fontAlgn="t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П.30. </a:t>
                      </a:r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Заявления в аттестационную комиссию о проведении аттестации в целях установления высшей квалификационной категории подаются педагогическими работниками, 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имеющими (имевшими) по одной из должностей первую или высшую квалификационную категорию.</a:t>
                      </a:r>
                    </a:p>
                    <a:p>
                      <a:pPr marL="110490" marR="77470" indent="0" algn="just" fontAlgn="t"/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110490" marR="77470" indent="0" algn="just" fontAlgn="t"/>
                      <a:r>
                        <a:rPr lang="ru-RU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Искл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«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не ранее  чем через два года после установления первой квалификационной категории»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44865" marR="44865" marT="44865" marB="44865"/>
                </a:tc>
                <a:extLst>
                  <a:ext uri="{0D108BD9-81ED-4DB2-BD59-A6C34878D82A}">
                    <a16:rowId xmlns=""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858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2408A"/>
                </a:solidFill>
                <a:latin typeface="ArialMT"/>
              </a:rPr>
              <a:t>  </a:t>
            </a:r>
            <a:r>
              <a:rPr lang="ru-RU" sz="3200" dirty="0">
                <a:solidFill>
                  <a:srgbClr val="32408A"/>
                </a:solidFill>
              </a:rPr>
              <a:t>п.31 Нового порядка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           Предусматривает устанавливать первую и (или)  высшую квалификационную категорию на основе сведений, подтверждающих наличие у педагогического работника: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-  государственных наград, почетных званий, ведомственных знаков отличия и иных наград, полученных за достижения в педагогической деятельности,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- побед в конкурсах профессионального мастерства, то есть без осуществления всестороннего анализа их профессиональной деятельности.</a:t>
            </a:r>
          </a:p>
          <a:p>
            <a:pPr marL="0" indent="0" algn="just">
              <a:buNone/>
            </a:pPr>
            <a:endParaRPr lang="ru-RU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         При аттестации педагогических работников, участвующих в </a:t>
            </a:r>
            <a:r>
              <a:rPr lang="ru-RU" dirty="0">
                <a:solidFill>
                  <a:srgbClr val="FF0000"/>
                </a:solidFill>
                <a:latin typeface="ArialMT"/>
              </a:rPr>
              <a:t>реализации программ спортивной подготовки</a:t>
            </a:r>
            <a:r>
              <a:rPr lang="ru-RU" dirty="0">
                <a:solidFill>
                  <a:srgbClr val="32408A"/>
                </a:solidFill>
                <a:latin typeface="ArialMT"/>
              </a:rPr>
              <a:t>, учитываются ………. награды и результаты конкурсов профессионального мастерства.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FAEA3AB-968D-A8B6-9860-FB6084BD1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7606"/>
            <a:ext cx="1318855" cy="8572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2E02616-751D-E919-F555-51927ABCE5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="" xmlns:a16="http://schemas.microsoft.com/office/drawing/2014/main" id="{ADCE559F-55A1-F0EC-14B2-04B88D1871E2}"/>
              </a:ext>
            </a:extLst>
          </p:cNvPr>
          <p:cNvSpPr/>
          <p:nvPr/>
        </p:nvSpPr>
        <p:spPr>
          <a:xfrm>
            <a:off x="722886" y="1220271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CBC364D-0C86-E43C-9614-E949187B7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05" y="3576662"/>
            <a:ext cx="365792" cy="2743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D45A704-04E8-F5D8-16EB-1344F5321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22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6600379"/>
              </p:ext>
            </p:extLst>
          </p:nvPr>
        </p:nvGraphicFramePr>
        <p:xfrm>
          <a:off x="698268" y="207011"/>
          <a:ext cx="8104909" cy="451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6950">
                  <a:extLst>
                    <a:ext uri="{9D8B030D-6E8A-4147-A177-3AD203B41FA5}">
                      <a16:colId xmlns="" xmlns:a16="http://schemas.microsoft.com/office/drawing/2014/main" val="3733386869"/>
                    </a:ext>
                  </a:extLst>
                </a:gridCol>
                <a:gridCol w="4307959">
                  <a:extLst>
                    <a:ext uri="{9D8B030D-6E8A-4147-A177-3AD203B41FA5}">
                      <a16:colId xmlns="" xmlns:a16="http://schemas.microsoft.com/office/drawing/2014/main" val="3443053347"/>
                    </a:ext>
                  </a:extLst>
                </a:gridCol>
              </a:tblGrid>
              <a:tr h="940437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1430501"/>
                  </a:ext>
                </a:extLst>
              </a:tr>
              <a:tr h="3574181">
                <a:tc>
                  <a:txBody>
                    <a:bodyPr/>
                    <a:lstStyle/>
                    <a:p>
                      <a:pPr marL="0" marR="0" lvl="0" indent="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 37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Высшая квалификационная категория педагогическим работникам устанавливается на основе следующих показателей их профессиональной деятельности: достижения обучающимися положительной динамики результатов освоения образовательных программ по итогам мониторингов, проводимых организацией;</a:t>
                      </a:r>
                    </a:p>
                    <a:p>
                      <a:pPr marL="0" marR="0" lvl="0" indent="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1071" marR="41071" marT="41071" marB="41071"/>
                </a:tc>
                <a:tc>
                  <a:txBody>
                    <a:bodyPr/>
                    <a:lstStyle/>
                    <a:p>
                      <a:pPr marL="0" marR="0" lvl="0" indent="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П.36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latin typeface="+mn-lt"/>
                        </a:rPr>
                        <a:t> Высшая квалификационная категория педагогическим работникам устанавливается на основе следующих показателей их профессиональной деятельности: достижения обучающимися положительной динамики результатов освоения образовательных программ,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+mn-lt"/>
                        </a:rPr>
                        <a:t>в том числе в области искусств, физической культуры и спорта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latin typeface="+mn-lt"/>
                        </a:rPr>
                        <a:t>, по итогам мониторингов, проводимых организацией;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1071" marR="41071" marT="41071" marB="41071"/>
                </a:tc>
                <a:extLst>
                  <a:ext uri="{0D108BD9-81ED-4DB2-BD59-A6C34878D82A}">
                    <a16:rowId xmlns=""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418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Новый Порядок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 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="" xmlns:a16="http://schemas.microsoft.com/office/drawing/2014/main" id="{23093519-DE33-A58B-3F44-675E3A6A8E5B}"/>
              </a:ext>
            </a:extLst>
          </p:cNvPr>
          <p:cNvSpPr/>
          <p:nvPr/>
        </p:nvSpPr>
        <p:spPr>
          <a:xfrm>
            <a:off x="782589" y="1883386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62B69E3-8B8A-5B6C-ACB4-9EE09625C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0F08EDF-0F81-5D15-4C73-BA506B4AD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340581-FEAD-593D-7BAB-57C08EBDF684}"/>
              </a:ext>
            </a:extLst>
          </p:cNvPr>
          <p:cNvSpPr txBox="1"/>
          <p:nvPr/>
        </p:nvSpPr>
        <p:spPr>
          <a:xfrm>
            <a:off x="1297512" y="1768195"/>
            <a:ext cx="72349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345440" lvl="0" indent="5080" algn="just" defTabSz="91435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П.42. 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На основании распорядительных актов  работодатели вносят соответствующие записи в  трудовые книжки педагогических работников и  (или) сведения об их трудовой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722168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0150"/>
            <a:ext cx="8075240" cy="3606117"/>
          </a:xfrm>
        </p:spPr>
        <p:txBody>
          <a:bodyPr>
            <a:normAutofit/>
          </a:bodyPr>
          <a:lstStyle/>
          <a:p>
            <a:pPr algn="ctr">
              <a:spcBef>
                <a:spcPts val="540"/>
              </a:spcBef>
              <a:spcAft>
                <a:spcPts val="540"/>
              </a:spcAft>
            </a:pPr>
            <a:r>
              <a:rPr lang="ru-RU" sz="1600" b="1" kern="0" dirty="0">
                <a:solidFill>
                  <a:srgbClr val="26282F"/>
                </a:solidFill>
                <a:latin typeface="Times New Roman CYR" panose="02020603050405020304" pitchFamily="18" charset="0"/>
              </a:rPr>
              <a:t>IV. Аттестация педагогических работников в целях установления квалификационной категории "педагог-методист" или "педагог-наставник</a:t>
            </a:r>
            <a:r>
              <a:rPr lang="ru-RU" sz="1600" b="1" kern="0" dirty="0" smtClean="0">
                <a:solidFill>
                  <a:srgbClr val="26282F"/>
                </a:solidFill>
                <a:latin typeface="Times New Roman CYR" panose="02020603050405020304" pitchFamily="18" charset="0"/>
              </a:rPr>
              <a:t>"</a:t>
            </a:r>
            <a:endParaRPr lang="ru-RU" sz="1600" dirty="0"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45. Аттестация в целях установления квалификационной категории "педагог- методист" или "педагог-наставник" проводится по желанию педагогических работников. К указанной аттестации допускаются педагогические работники, имеющие высшую квалификационную категорию.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1600" b="1" dirty="0" smtClean="0">
                <a:solidFill>
                  <a:srgbClr val="324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Срок </a:t>
            </a:r>
            <a:r>
              <a:rPr lang="ru-RU" sz="1600" b="1" dirty="0">
                <a:solidFill>
                  <a:srgbClr val="324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квалификационных категорий «педагог-методист</a:t>
            </a:r>
            <a:r>
              <a:rPr lang="ru-RU" sz="1600" b="1" dirty="0" smtClean="0">
                <a:solidFill>
                  <a:srgbClr val="324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lvl="0" indent="0" algn="just">
              <a:buNone/>
            </a:pPr>
            <a:r>
              <a:rPr lang="ru-RU" sz="1600" b="1" dirty="0">
                <a:solidFill>
                  <a:srgbClr val="324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324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600" b="1" dirty="0">
                <a:solidFill>
                  <a:srgbClr val="324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«педагог-наставник» </a:t>
            </a:r>
            <a:r>
              <a:rPr lang="ru-RU" sz="1600" b="1" dirty="0" smtClean="0">
                <a:solidFill>
                  <a:srgbClr val="324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не </a:t>
            </a:r>
            <a:r>
              <a:rPr lang="ru-RU" sz="1600" b="1" dirty="0">
                <a:solidFill>
                  <a:srgbClr val="324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03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Дополнительная оплата при выполнении дополнительной работы, связанной с методической и наставнической деятельностью, осуществляется в виде выплат компенсационного характера, которые, включая их размеры, могут регулироваться локальными нормативными актами организаций в зависимости от объема этой дополнительной работы, степени значимости и т.п.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40EB903-50E6-61D8-D926-8AC77405C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845810" cy="11997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02E192D-B243-F435-28F4-6DEFCDCBE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10334"/>
            <a:ext cx="1880837" cy="97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28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9575"/>
            <a:ext cx="8075240" cy="315234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altLang="ru-RU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18.09.2023№ под-1637/23  </a:t>
            </a: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Республики </a:t>
            </a:r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</a:p>
          <a:p>
            <a:pPr marL="0" indent="0" algn="just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Регламента проведения Министерством образования и науки Республики Татарстан аттестации педагогических работников организаций, осуществляющих образовательную деятельность»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1019102" y="157750"/>
            <a:ext cx="1500671" cy="1018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700" y="157750"/>
            <a:ext cx="1828801" cy="8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9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аттестацию на 1 и высшую категории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75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(электронный, прикреплять в ворде не надо)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(отдельно по направлениям,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размещена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 сайте и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нормативных документах в Системе) 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 (по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направлениям, размещено в Системе,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заполняет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организация)</a:t>
            </a:r>
            <a:endParaRPr lang="ru-RU" sz="1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высшей категории</a:t>
            </a: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Рецензия или отзыв на  авторские разработки ( или  документ об участии в методическом конкурсе республиканского уровня)</a:t>
            </a: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9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solidFill>
                  <a:prstClr val="black"/>
                </a:solidFill>
                <a:latin typeface="Verdana" pitchFamily="34" charset="0"/>
              </a:rPr>
              <a:pPr algn="r"/>
              <a:t>19</a:t>
            </a:fld>
            <a:endParaRPr lang="ru-RU" sz="90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5" y="1125200"/>
            <a:ext cx="7128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algn="just">
              <a:buFont typeface="Wingdings 2" pitchFamily="18" charset="2"/>
              <a:buNone/>
            </a:pPr>
            <a:r>
              <a:rPr lang="ru-RU" sz="1800" b="1" dirty="0">
                <a:solidFill>
                  <a:srgbClr val="0033CC"/>
                </a:solidFill>
              </a:rPr>
              <a:t>Допускается представление документа, подтверждающего инновационную деятельность претендента на высшую категорию (рецензия, отзыв на инновационную разработку, титульный лист публикации в республиканском или федеральном научно-методическом издании, или документ, удостоверяющий участие аттестуемого работника в республиканском или федеральном методическом конкурсе, проведенном в течение последних </a:t>
            </a:r>
            <a:r>
              <a:rPr lang="ru-RU" sz="1800" b="1" dirty="0" smtClean="0">
                <a:solidFill>
                  <a:srgbClr val="0033CC"/>
                </a:solidFill>
              </a:rPr>
              <a:t>5 </a:t>
            </a:r>
            <a:r>
              <a:rPr lang="ru-RU" sz="1800" b="1" dirty="0">
                <a:solidFill>
                  <a:srgbClr val="0033CC"/>
                </a:solidFill>
              </a:rPr>
              <a:t>лет и др.) (не более одного подтверждающего документа на 1 л.)</a:t>
            </a:r>
          </a:p>
        </p:txBody>
      </p:sp>
    </p:spTree>
    <p:extLst>
      <p:ext uri="{BB962C8B-B14F-4D97-AF65-F5344CB8AC3E}">
        <p14:creationId xmlns:p14="http://schemas.microsoft.com/office/powerpoint/2010/main" val="293326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85" y="-274019"/>
            <a:ext cx="1512168" cy="11648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815" y="44935"/>
            <a:ext cx="1209517" cy="52690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373725" y="2393302"/>
            <a:ext cx="3310034" cy="40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13" dirty="0"/>
          </a:p>
          <a:p>
            <a:endParaRPr lang="ru-RU" sz="1013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26779" y="262562"/>
            <a:ext cx="66609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принцип организации</a:t>
            </a:r>
          </a:p>
          <a:p>
            <a:pPr algn="ctr"/>
            <a:r>
              <a:rPr lang="ru-RU" sz="20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аттестации педагогов</a:t>
            </a:r>
          </a:p>
          <a:p>
            <a:pPr algn="ctr"/>
            <a:r>
              <a:rPr lang="ru-RU" sz="20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Российской Федерации и Республике Татарстан </a:t>
            </a:r>
            <a:br>
              <a:rPr lang="ru-RU" sz="20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5735" y="1427379"/>
            <a:ext cx="738894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800" b="1" i="1" dirty="0">
                <a:solidFill>
                  <a:schemeClr val="accent1"/>
                </a:solidFill>
              </a:rPr>
              <a:t>Коллегиальность, гласность, открытость, обеспечивающие объективное отношение к педагогическим работникам, недопустимость дискриминации при проведении аттестации</a:t>
            </a:r>
          </a:p>
          <a:p>
            <a:endParaRPr lang="ru-RU" altLang="ru-RU" sz="2800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059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solidFill>
                  <a:prstClr val="black"/>
                </a:solidFill>
                <a:latin typeface="Verdana" pitchFamily="34" charset="0"/>
              </a:rPr>
              <a:pPr algn="r"/>
              <a:t>20</a:t>
            </a:fld>
            <a:endParaRPr lang="ru-RU" sz="90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4" y="1125200"/>
            <a:ext cx="75195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algn="ctr">
              <a:buFont typeface="Wingdings 2" pitchFamily="18" charset="2"/>
              <a:buNone/>
            </a:pPr>
            <a:r>
              <a:rPr lang="ru-RU" sz="2000" b="1" dirty="0">
                <a:solidFill>
                  <a:srgbClr val="0033CC"/>
                </a:solidFill>
              </a:rPr>
              <a:t>При аттестации</a:t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>
                <a:solidFill>
                  <a:srgbClr val="0033CC"/>
                </a:solidFill>
              </a:rPr>
              <a:t> тестирование не </a:t>
            </a:r>
            <a:r>
              <a:rPr lang="ru-RU" sz="2000" b="1" dirty="0" smtClean="0">
                <a:solidFill>
                  <a:srgbClr val="0033CC"/>
                </a:solidFill>
              </a:rPr>
              <a:t>проводится,</a:t>
            </a:r>
            <a:r>
              <a:rPr lang="ru-RU" sz="2000" b="1" dirty="0">
                <a:solidFill>
                  <a:srgbClr val="0033CC"/>
                </a:solidFill>
              </a:rPr>
              <a:t/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 smtClean="0">
                <a:solidFill>
                  <a:srgbClr val="0033CC"/>
                </a:solidFill>
              </a:rPr>
              <a:t>результаты диагностики   </a:t>
            </a:r>
            <a:r>
              <a:rPr lang="ru-RU" sz="2000" b="1" dirty="0">
                <a:solidFill>
                  <a:srgbClr val="0033CC"/>
                </a:solidFill>
              </a:rPr>
              <a:t>педагогов в системе «Электронное образование</a:t>
            </a:r>
            <a:r>
              <a:rPr lang="ru-RU" sz="2000" b="1" dirty="0" smtClean="0">
                <a:solidFill>
                  <a:srgbClr val="0033CC"/>
                </a:solidFill>
              </a:rPr>
              <a:t>»  </a:t>
            </a:r>
            <a:r>
              <a:rPr lang="ru-RU" sz="2000" b="1" dirty="0">
                <a:solidFill>
                  <a:srgbClr val="0033CC"/>
                </a:solidFill>
              </a:rPr>
              <a:t>при прохождении курсов повышения квалификации </a:t>
            </a:r>
            <a:r>
              <a:rPr lang="ru-RU" sz="2000" b="1" dirty="0" smtClean="0">
                <a:solidFill>
                  <a:srgbClr val="0033CC"/>
                </a:solidFill>
              </a:rPr>
              <a:t> могут быть вписаны  </a:t>
            </a:r>
            <a:r>
              <a:rPr lang="ru-RU" sz="2000" b="1" dirty="0">
                <a:solidFill>
                  <a:srgbClr val="0033CC"/>
                </a:solidFill>
              </a:rPr>
              <a:t>в карту </a:t>
            </a:r>
            <a:r>
              <a:rPr lang="ru-RU" sz="2000" b="1" dirty="0" smtClean="0">
                <a:solidFill>
                  <a:srgbClr val="0033CC"/>
                </a:solidFill>
              </a:rPr>
              <a:t>результативности</a:t>
            </a:r>
            <a:endParaRPr lang="ru-RU" sz="20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3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претендентов 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новые категории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6501" y="1403312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Ходатайство работодателя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defTabSz="914378"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8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208526"/>
            <a:ext cx="5633069" cy="282249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indent="14288">
              <a:spcBef>
                <a:spcPts val="41"/>
              </a:spcBef>
            </a:pPr>
            <a:r>
              <a:rPr lang="ru-RU" b="1" spc="-18" dirty="0">
                <a:solidFill>
                  <a:srgbClr val="EEECE1">
                    <a:lumMod val="25000"/>
                  </a:srgbClr>
                </a:solidFill>
                <a:cs typeface="Cera Pro"/>
              </a:rPr>
              <a:t>ОСНОВНЫЕ НОВЕЛЛЫ</a:t>
            </a:r>
            <a:endParaRPr sz="1800" dirty="0">
              <a:solidFill>
                <a:srgbClr val="EEECE1">
                  <a:lumMod val="25000"/>
                </a:srgbClr>
              </a:solidFill>
              <a:cs typeface="Cera Pro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8721" y="635110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ru-RU" sz="101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sz="half" idx="1"/>
          </p:nvPr>
        </p:nvSpPr>
        <p:spPr>
          <a:xfrm>
            <a:off x="785905" y="867106"/>
            <a:ext cx="8134812" cy="3960073"/>
          </a:xfrm>
        </p:spPr>
        <p:txBody>
          <a:bodyPr>
            <a:normAutofit fontScale="92500" lnSpcReduction="20000"/>
          </a:bodyPr>
          <a:lstStyle/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 smtClean="0"/>
              <a:t>квалификационные </a:t>
            </a:r>
            <a:r>
              <a:rPr lang="ru-RU" sz="1800" dirty="0"/>
              <a:t>категории, устанавливаемые с 1 сентября 2023 года, будут действовать </a:t>
            </a:r>
            <a:r>
              <a:rPr lang="ru-RU" sz="1800" b="1" dirty="0" smtClean="0">
                <a:solidFill>
                  <a:srgbClr val="E81046"/>
                </a:solidFill>
              </a:rPr>
              <a:t>бессрочно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/>
              <a:t>к</a:t>
            </a:r>
            <a:r>
              <a:rPr lang="ru-RU" sz="1800" dirty="0" smtClean="0"/>
              <a:t>валификационные </a:t>
            </a:r>
            <a:r>
              <a:rPr lang="ru-RU" sz="1800" dirty="0"/>
              <a:t>категории, установленные до вступления в силу приказа, </a:t>
            </a:r>
            <a:r>
              <a:rPr lang="ru-RU" sz="1800" b="1" dirty="0">
                <a:solidFill>
                  <a:srgbClr val="E81046"/>
                </a:solidFill>
              </a:rPr>
              <a:t>сохраняются</a:t>
            </a:r>
            <a:r>
              <a:rPr lang="ru-RU" sz="1800" dirty="0"/>
              <a:t> в течение срока, на который они были установлены. При наличии первой квалификационной категории срок подачи заявления на высшую квалификационную категорию теперь </a:t>
            </a:r>
            <a:r>
              <a:rPr lang="ru-RU" sz="1800" b="1" dirty="0">
                <a:solidFill>
                  <a:srgbClr val="E81046"/>
                </a:solidFill>
              </a:rPr>
              <a:t>не </a:t>
            </a:r>
            <a:r>
              <a:rPr lang="ru-RU" sz="1800" b="1" dirty="0" smtClean="0">
                <a:solidFill>
                  <a:srgbClr val="E81046"/>
                </a:solidFill>
              </a:rPr>
              <a:t>ограничен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 smtClean="0"/>
              <a:t>введены </a:t>
            </a:r>
            <a:r>
              <a:rPr lang="ru-RU" sz="1800" b="1" dirty="0" smtClean="0">
                <a:solidFill>
                  <a:srgbClr val="E81046"/>
                </a:solidFill>
              </a:rPr>
              <a:t>новые квалификационные категории</a:t>
            </a:r>
            <a:r>
              <a:rPr lang="ru-RU" sz="1800" dirty="0" smtClean="0"/>
              <a:t>: «педагог-методист» и «педагог-наставник»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b="1" dirty="0">
                <a:solidFill>
                  <a:srgbClr val="E81046"/>
                </a:solidFill>
              </a:rPr>
              <a:t>убран двухлетний срок </a:t>
            </a:r>
            <a:r>
              <a:rPr lang="ru-RU" sz="1800" dirty="0"/>
              <a:t>для получения высшей квалификационной категории после получения первой категории</a:t>
            </a:r>
          </a:p>
          <a:p>
            <a:pPr marL="180975" indent="-180975" algn="just">
              <a:lnSpc>
                <a:spcPct val="120000"/>
              </a:lnSpc>
            </a:pPr>
            <a:endParaRPr lang="ru-RU" sz="1600" dirty="0"/>
          </a:p>
          <a:p>
            <a:pPr algn="just">
              <a:lnSpc>
                <a:spcPct val="120000"/>
              </a:lnSpc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4191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2023" y="385408"/>
            <a:ext cx="7016200" cy="420170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63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A9CE1F4E-258B-02B6-9EFE-ACCFAB22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86" y="578055"/>
            <a:ext cx="7995424" cy="77882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Порядок  проведения аттестации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педагогических работников организаций,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осуществляющих образовательную деятельность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(утв. приказом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России от 24.03.2023 № 196 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D2D0917F-CC8F-7D5F-850E-95CBE2A6F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59" y="1200151"/>
            <a:ext cx="8279679" cy="339447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ru-RU" sz="3100" dirty="0"/>
          </a:p>
          <a:p>
            <a:pPr marL="0" indent="0" algn="just">
              <a:buNone/>
            </a:pP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1. Общие положения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2. Аттестация педагогических работников в целях подтверждения соответствия занимаемой должности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 Раздел 3. Аттестация педагогических работников в целях установления первой и высшей квалификационной категории</a:t>
            </a:r>
          </a:p>
          <a:p>
            <a:pPr marL="0" indent="0" algn="just">
              <a:buNone/>
            </a:pP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4. Аттестация педагогических работников в целях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установления квалификационной категории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«педагог – методист» или «педагог – наставник»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D0318B3B-099D-F471-8EE8-9BAF05915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984460C-9EC4-9277-2F2B-F018D8B16370}"/>
              </a:ext>
            </a:extLst>
          </p:cNvPr>
          <p:cNvSpPr txBox="1"/>
          <p:nvPr/>
        </p:nvSpPr>
        <p:spPr>
          <a:xfrm>
            <a:off x="2286000" y="967465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7606"/>
            <a:ext cx="1366332" cy="8881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07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481896"/>
              </p:ext>
            </p:extLst>
          </p:nvPr>
        </p:nvGraphicFramePr>
        <p:xfrm>
          <a:off x="781396" y="531206"/>
          <a:ext cx="7996844" cy="430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8422">
                  <a:extLst>
                    <a:ext uri="{9D8B030D-6E8A-4147-A177-3AD203B41FA5}">
                      <a16:colId xmlns="" xmlns:a16="http://schemas.microsoft.com/office/drawing/2014/main" val="3733386869"/>
                    </a:ext>
                  </a:extLst>
                </a:gridCol>
                <a:gridCol w="3998422">
                  <a:extLst>
                    <a:ext uri="{9D8B030D-6E8A-4147-A177-3AD203B41FA5}">
                      <a16:colId xmlns=""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Приказ от 7.04.2014  №276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 Раздел 2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1 раз в 5 лет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Раздел 2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1 раз в 5 лет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R="537210" indent="7620" algn="just"/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п.6. 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Аттестационная комиссия организации создается  распорядительным актом работодателя в составе председателя  комиссии, </a:t>
                      </a:r>
                      <a:r>
                        <a:rPr lang="ru-RU" sz="1200" b="1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заместителя председателя</a:t>
                      </a:r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 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секретаря и членов  комиссии.</a:t>
                      </a:r>
                      <a:endParaRPr lang="ru-RU" sz="1200" b="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7620" marR="732790" indent="-2540" algn="just"/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П.8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. Аттестация педагогических работников производится в  соответствии с распорядительным актом работодателя.</a:t>
                      </a:r>
                    </a:p>
                    <a:p>
                      <a:pPr marL="7620" marR="732790" indent="-2540" algn="just"/>
                      <a:endParaRPr lang="ru-RU" sz="1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7620" marR="732790" indent="-2540" algn="just"/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Выписка из протокола не позднее 2 рабочих дней, ознакомление работника в течение 3 рабочих дней, вносится в личное дело.  Сведения о трудовой деятельности не вносилось, но отдельного пункта не было.</a:t>
                      </a:r>
                      <a:endParaRPr lang="ru-RU" sz="1200" b="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marL="77470" marR="25400" lvl="0" indent="762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п.6.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Аттестационная комиссия организации создается распорядительным актом работодателя из числа работников организации состоит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не менее чем из 5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, в том числе председателя, секретаря и членов аттестационной комиссии организации.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77470" marR="25400" lvl="0" indent="762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Руководитель организации в состав аттестационной комиссии организации не входит.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85090" marR="2540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п.8.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Аттестация педагогических работников производится в соответствии с распорядительным актом работодателя, 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содержащим список педагогических работников, подлежащих аттестации, и график проведения аттестации.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81280" marR="13970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п.20. …….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Сведения об аттестации педагогического работника ,  проводимой с целью подтверждения занимаемой должности, в  трудовую книжку и (или) в сведения о трудовой деятельности  не вносятся.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=""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26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984705"/>
              </p:ext>
            </p:extLst>
          </p:nvPr>
        </p:nvGraphicFramePr>
        <p:xfrm>
          <a:off x="781396" y="531206"/>
          <a:ext cx="7689274" cy="430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4637">
                  <a:extLst>
                    <a:ext uri="{9D8B030D-6E8A-4147-A177-3AD203B41FA5}">
                      <a16:colId xmlns="" xmlns:a16="http://schemas.microsoft.com/office/drawing/2014/main" val="3733386869"/>
                    </a:ext>
                  </a:extLst>
                </a:gridCol>
                <a:gridCol w="3844637">
                  <a:extLst>
                    <a:ext uri="{9D8B030D-6E8A-4147-A177-3AD203B41FA5}">
                      <a16:colId xmlns=""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7.04.2014  №276 </a:t>
                      </a:r>
                      <a:endParaRPr kumimoji="0" lang="ru-RU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24.03.2023 № 196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1430501"/>
                  </a:ext>
                </a:extLst>
              </a:tr>
              <a:tr h="3115234">
                <a:tc gridSpan="2">
                  <a:txBody>
                    <a:bodyPr/>
                    <a:lstStyle/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Аттестацию в целях подтверждения соответствия занимаемой должности не проходят: 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а) педагогические работники, имеющие квалификационные категории;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б) проработавшие в занимаемой должности менее двух лет в организации, в которой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проводится аттестация;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в) беременные женщины;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г) женщины, находящиеся в отпуске по беременности и родам;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д) лица, находящиеся в отпуске по уходу за ребенком до достижения им возраста трех лет;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е) отсутствовавшие на рабочем месте более четырех месяцев в связи с заболеванием.</a:t>
                      </a:r>
                    </a:p>
                  </a:txBody>
                  <a:tcPr marL="54305" marR="54305" marT="54305" marB="54305"/>
                </a:tc>
                <a:tc hMerge="1">
                  <a:txBody>
                    <a:bodyPr/>
                    <a:lstStyle/>
                    <a:p>
                      <a:pPr marL="77470" marR="25400" lvl="0" indent="762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=""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89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147601"/>
              </p:ext>
            </p:extLst>
          </p:nvPr>
        </p:nvGraphicFramePr>
        <p:xfrm>
          <a:off x="781395" y="531206"/>
          <a:ext cx="7964736" cy="4695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368">
                  <a:extLst>
                    <a:ext uri="{9D8B030D-6E8A-4147-A177-3AD203B41FA5}">
                      <a16:colId xmlns="" xmlns:a16="http://schemas.microsoft.com/office/drawing/2014/main" val="3733386869"/>
                    </a:ext>
                  </a:extLst>
                </a:gridCol>
                <a:gridCol w="3982368">
                  <a:extLst>
                    <a:ext uri="{9D8B030D-6E8A-4147-A177-3AD203B41FA5}">
                      <a16:colId xmlns=""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" panose="02020603050405020304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</a:t>
                      </a: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Раздел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III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Приказ № 196 от 24 марта 2023 г. Раздел 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III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6680" marR="30480" indent="16510" algn="just" fontAlgn="t"/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П.24 Аттестация педагогических работников  в целях установления первой или высшей  квалификационной категории проводится по  их желанию. По результатам аттестации  педагогическим работникам устанавливается  первая или высшая квалификационная категория. Квалификационная категория  устанавливается сроком на 5 лет. Срок  действия квалификационной категории  продлению не подлежит.</a:t>
                      </a:r>
                      <a:endParaRPr lang="ru-RU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marL="123190" marR="77470" lvl="0" indent="254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 24 Аттестация педагогических работников  в целях установления первой или высшей  квалификационной категории проводится по  их желанию.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Ссылка на срок, на который устанавливается категория (первая или высшая), исключена.</a:t>
                      </a:r>
                    </a:p>
                    <a:p>
                      <a:pPr marL="123190" marR="77470" indent="2540" algn="just" fontAlgn="t"/>
                      <a:endParaRPr lang="ru-RU" sz="15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123190" marR="77470" indent="2540" algn="just" fontAlgn="t"/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П.26. В состав аттестационных комиссий входит не менее 7 человек, включая представителя профессионального союза и специалистов для всестороннего анализа профессиональной деятельности.</a:t>
                      </a:r>
                    </a:p>
                    <a:p>
                      <a:pPr marL="123190" marR="77470" indent="2540" algn="l" fontAlgn="t"/>
                      <a:endParaRPr lang="ru-RU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=""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441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Срок подачи заявления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на установление категорий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    Срок, позволяющий подавать на высшую после установления первой квалификационной категории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, не установлен. 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Но: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принятии решения о сроках участия в аттестации необходимо предварительно провести  объективный анализ собственной деятельности в целях самостоятельной оценки ее соответствия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показателям Порядка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на основе которых аттестационная комиссия может принимать решение об установлении педагогическим работникам высшей квалификационной категории.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="" xmlns:a16="http://schemas.microsoft.com/office/drawing/2014/main" id="{23093519-DE33-A58B-3F44-675E3A6A8E5B}"/>
              </a:ext>
            </a:extLst>
          </p:cNvPr>
          <p:cNvSpPr/>
          <p:nvPr/>
        </p:nvSpPr>
        <p:spPr>
          <a:xfrm>
            <a:off x="722886" y="1220271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62B69E3-8B8A-5B6C-ACB4-9EE09625C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0F08EDF-0F81-5D15-4C73-BA506B4AD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6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316511"/>
              </p:ext>
            </p:extLst>
          </p:nvPr>
        </p:nvGraphicFramePr>
        <p:xfrm>
          <a:off x="872519" y="531206"/>
          <a:ext cx="7598151" cy="4168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3514">
                  <a:extLst>
                    <a:ext uri="{9D8B030D-6E8A-4147-A177-3AD203B41FA5}">
                      <a16:colId xmlns="" xmlns:a16="http://schemas.microsoft.com/office/drawing/2014/main" val="3733386869"/>
                    </a:ext>
                  </a:extLst>
                </a:gridCol>
                <a:gridCol w="3844637">
                  <a:extLst>
                    <a:ext uri="{9D8B030D-6E8A-4147-A177-3AD203B41FA5}">
                      <a16:colId xmlns=""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6680" marR="30480" indent="16510"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П.27. </a:t>
                      </a:r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Аттестация педагогических работников в целях  установления первой или высшей квалификационных  категорий проводится на основании их заявлений,  подаваемых непосредственно в аттестационную комиссию,  либо направленных в адрес аттестационной комиссии по  почте письмом, с уведомлением о вручении или в форме  электронного документа с использованием информационно  – телекоммуникационной сети «Интернет».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П.27. </a:t>
                      </a:r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Аттестация педагогических работников в целях установления первой или высшей квалификационных категорий проводится на основании их заявлений, подаваемых непосредственно в аттестационную комиссию, либо направленных в адрес аттестационной комиссии по почте письмом, с уведомлением о вручении или в форме электронного документа с использованием информационно – телекоммуникационной сети «Интернет», </a:t>
                      </a:r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либо посредством федеральной государственной информационной системы «Единый портал государственных и муниципальных услуг» либо региональных порталов государственных и муниципальных услуг, интегрированных с ЕПГУ (далее – заявление в аттестационную комиссию</a:t>
                      </a:r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r>
                        <a:rPr lang="en-US" sz="1200" b="1" i="0" u="none" strike="noStrike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200" b="1" i="0" u="none" strike="noStrike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=""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630673"/>
      </p:ext>
    </p:extLst>
  </p:cSld>
  <p:clrMapOvr>
    <a:masterClrMapping/>
  </p:clrMapOvr>
</p:sld>
</file>

<file path=ppt/theme/theme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65842</TotalTime>
  <Words>898</Words>
  <Application>Microsoft Office PowerPoint</Application>
  <PresentationFormat>Экран (16:9)</PresentationFormat>
  <Paragraphs>141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9_Тема Office</vt:lpstr>
      <vt:lpstr>Аттестация как важнейшее направление кадровой политики в условиях модернизации образования </vt:lpstr>
      <vt:lpstr>Презентация PowerPoint</vt:lpstr>
      <vt:lpstr>Презентация PowerPoint</vt:lpstr>
      <vt:lpstr>  Порядок  проведения аттестации  педагогических работников организаций,  осуществляющих образовательную деятельность  (утв. приказом Минпросвещения России от 24.03.2023 № 196  </vt:lpstr>
      <vt:lpstr>Презентация PowerPoint</vt:lpstr>
      <vt:lpstr>Презентация PowerPoint</vt:lpstr>
      <vt:lpstr>Презентация PowerPoint</vt:lpstr>
      <vt:lpstr>Срок подачи заявления на установление категорий </vt:lpstr>
      <vt:lpstr>Презентация PowerPoint</vt:lpstr>
      <vt:lpstr>Презентация PowerPoint</vt:lpstr>
      <vt:lpstr>Презентация PowerPoint</vt:lpstr>
      <vt:lpstr>  п.31 Нового порядка</vt:lpstr>
      <vt:lpstr>Презентация PowerPoint</vt:lpstr>
      <vt:lpstr>Новый Порядок</vt:lpstr>
      <vt:lpstr>Презентация PowerPoint</vt:lpstr>
      <vt:lpstr>Презентация PowerPoint</vt:lpstr>
      <vt:lpstr>Презентация PowerPoint</vt:lpstr>
      <vt:lpstr>   Перечень документов для тех, кто проходит аттестацию на 1 и высшую категории   :</vt:lpstr>
      <vt:lpstr>                                                                                                   ВАЖНО   </vt:lpstr>
      <vt:lpstr>                                                                                                   ВАЖНО   </vt:lpstr>
      <vt:lpstr>   Перечень документов для претендентов  на новые категории  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Маша</cp:lastModifiedBy>
  <cp:revision>181</cp:revision>
  <cp:lastPrinted>2023-09-19T15:24:30Z</cp:lastPrinted>
  <dcterms:created xsi:type="dcterms:W3CDTF">2022-02-09T05:51:39Z</dcterms:created>
  <dcterms:modified xsi:type="dcterms:W3CDTF">2023-09-25T08:30:38Z</dcterms:modified>
</cp:coreProperties>
</file>